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61" r:id="rId4"/>
    <p:sldId id="258" r:id="rId5"/>
    <p:sldId id="260" r:id="rId6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C0FA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88" autoAdjust="0"/>
  </p:normalViewPr>
  <p:slideViewPr>
    <p:cSldViewPr>
      <p:cViewPr varScale="1">
        <p:scale>
          <a:sx n="60" d="100"/>
          <a:sy n="60" d="100"/>
        </p:scale>
        <p:origin x="-39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1983C12-7C37-41A9-9BC0-C2396BDD12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E58B7-89F3-4A49-8865-BFC00F3B45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DC8C9-2DFA-4420-A093-0ADD430BA1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3829D-CB8E-4603-A5A1-ADF4EB96D0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32F3E-C1EF-461D-88E3-8D8C55CDD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62890-F385-4643-A7C2-362F69A898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C9B0C-8ECA-4AFE-B516-2F2C705BC9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4EE14-1CD8-4EC3-8723-3174C9F6D2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E99C0-7B0B-49EA-A6AB-E121E100D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F231E-D8B0-44F3-9B86-D1EA9DE42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2C8A9-C49E-40E1-959A-9F2E61E3C4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8E8FE-16AA-4DBE-8A29-CF933DBC68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FA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AFACEF-56DD-4C27-8286-0761368D18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/>
              <a:t>Dimensional Analysis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752600"/>
            <a:ext cx="8991600" cy="49530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/>
              <a:t>(Big word, don’t get scurred!  All it means is figuring out what stuff is worth.)</a:t>
            </a:r>
          </a:p>
          <a:p>
            <a:pPr algn="l">
              <a:buFontTx/>
              <a:buChar char="•"/>
            </a:pPr>
            <a:r>
              <a:rPr lang="en-US"/>
              <a:t>If one pizza = 10 slices, how many slices is .5 pizza?  .125 of a pizza?</a:t>
            </a:r>
          </a:p>
          <a:p>
            <a:pPr lvl="1" algn="l"/>
            <a:endParaRPr lang="en-US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2590800" y="4038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914400" y="44196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4495800" y="4267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4495800" y="4419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2667000" y="5029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990600" y="5410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4572000" y="525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4572000" y="5410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1371600" y="5029200"/>
            <a:ext cx="1066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3200400" y="55626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2514600" y="41148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H="1">
            <a:off x="2514600" y="41148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2514600" y="4572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2514600" y="4572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2590800" y="5181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H="1">
            <a:off x="2590800" y="5181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2590800" y="5562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 flipH="1">
            <a:off x="2590800" y="5562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457200" y="4419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533400" y="5410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533400" y="42672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533400" y="44958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609600" y="52578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609600" y="54864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4953000" y="5334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7086600" y="525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7086600" y="5410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667000" y="4953000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 Slices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2743200" y="54102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Pizza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990600" y="4953000"/>
            <a:ext cx="1463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.5 Pizza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5257800" y="49530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4789488" y="4899025"/>
            <a:ext cx="2514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.5 x 10 Slices</a:t>
            </a:r>
          </a:p>
          <a:p>
            <a:r>
              <a:rPr lang="en-US"/>
              <a:t>          1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7467600" y="50292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 Slices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0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5" dur="500"/>
                                        <p:tgtEl>
                                          <p:spTgt spid="2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  <p:bldP spid="2060" grpId="0" animBg="1"/>
      <p:bldP spid="2061" grpId="0" animBg="1"/>
      <p:bldP spid="2062" grpId="0" animBg="1"/>
      <p:bldP spid="2063" grpId="0" animBg="1"/>
      <p:bldP spid="2064" grpId="0" animBg="1"/>
      <p:bldP spid="2065" grpId="0" animBg="1"/>
      <p:bldP spid="2066" grpId="0" animBg="1"/>
      <p:bldP spid="2067" grpId="0" animBg="1"/>
      <p:bldP spid="2068" grpId="0" animBg="1"/>
      <p:bldP spid="2069" grpId="0" animBg="1"/>
      <p:bldP spid="2070" grpId="0" animBg="1"/>
      <p:bldP spid="2071" grpId="0" animBg="1"/>
      <p:bldP spid="2072" grpId="0" animBg="1"/>
      <p:bldP spid="2073" grpId="0" animBg="1"/>
      <p:bldP spid="2074" grpId="0" animBg="1"/>
      <p:bldP spid="2075" grpId="0" animBg="1"/>
      <p:bldP spid="2077" grpId="0" animBg="1"/>
      <p:bldP spid="2078" grpId="0" animBg="1"/>
      <p:bldP spid="2079" grpId="0" animBg="1"/>
      <p:bldP spid="2081" grpId="0"/>
      <p:bldP spid="2082" grpId="0"/>
      <p:bldP spid="2083" grpId="0"/>
      <p:bldP spid="2085" grpId="0"/>
      <p:bldP spid="208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things to know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Draw the bars</a:t>
            </a:r>
          </a:p>
          <a:p>
            <a:pPr>
              <a:lnSpc>
                <a:spcPct val="90000"/>
              </a:lnSpc>
            </a:pPr>
            <a:r>
              <a:rPr lang="en-US" sz="2400"/>
              <a:t>Math from left to right is multiplication</a:t>
            </a:r>
          </a:p>
          <a:p>
            <a:pPr>
              <a:lnSpc>
                <a:spcPct val="90000"/>
              </a:lnSpc>
            </a:pPr>
            <a:r>
              <a:rPr lang="en-US" sz="2400"/>
              <a:t>Math from top to bottom is division</a:t>
            </a:r>
          </a:p>
          <a:p>
            <a:pPr>
              <a:lnSpc>
                <a:spcPct val="90000"/>
              </a:lnSpc>
            </a:pPr>
            <a:r>
              <a:rPr lang="en-US" sz="2400"/>
              <a:t>Cancel each unit that is on the top and bottom.</a:t>
            </a:r>
          </a:p>
          <a:p>
            <a:pPr>
              <a:lnSpc>
                <a:spcPct val="90000"/>
              </a:lnSpc>
            </a:pPr>
            <a:r>
              <a:rPr lang="en-US" sz="2400"/>
              <a:t>A unit with a fraction can be split top to bottom</a:t>
            </a:r>
          </a:p>
          <a:p>
            <a:pPr>
              <a:lnSpc>
                <a:spcPct val="90000"/>
              </a:lnSpc>
            </a:pPr>
            <a:r>
              <a:rPr lang="en-US" sz="2400"/>
              <a:t>Do this process for all problems possible!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It will help you keep your units straight</a:t>
            </a:r>
          </a:p>
          <a:p>
            <a:pPr>
              <a:lnSpc>
                <a:spcPct val="90000"/>
              </a:lnSpc>
            </a:pPr>
            <a:r>
              <a:rPr lang="en-US" sz="2400"/>
              <a:t>Multiply by a </a:t>
            </a:r>
            <a:r>
              <a:rPr lang="en-US" sz="2400" u="sng"/>
              <a:t>conversion factor</a:t>
            </a:r>
            <a:r>
              <a:rPr lang="en-US" sz="2400"/>
              <a:t> (form of one)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One pizza/10 slices = 1  because they are the same thing, and anything divided by itself is one.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Put the </a:t>
            </a:r>
            <a:r>
              <a:rPr lang="en-US" sz="2000" u="sng"/>
              <a:t>conversion factor</a:t>
            </a:r>
            <a:r>
              <a:rPr lang="en-US" sz="2000"/>
              <a:t> so it cancels out what you want to get rid of</a:t>
            </a:r>
          </a:p>
          <a:p>
            <a:pPr lvl="1">
              <a:lnSpc>
                <a:spcPct val="90000"/>
              </a:lnSpc>
            </a:pPr>
            <a:endParaRPr lang="en-US" sz="200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553200" y="1295400"/>
            <a:ext cx="1905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5 g/mL = 5 g</a:t>
            </a:r>
          </a:p>
          <a:p>
            <a:pPr>
              <a:spcBef>
                <a:spcPct val="50000"/>
              </a:spcBef>
            </a:pPr>
            <a:r>
              <a:rPr lang="en-US" sz="1800"/>
              <a:t>               ml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7620000" y="1676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8001000" y="1371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V="1">
            <a:off x="7239000" y="1828800"/>
            <a:ext cx="2286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4000"/>
              <a:t>Making a Conversion Factor (CF)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When using the metric system, use King Henry Doesn’t Usually Drink Chocolate Milk.  (KHDUDCM)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Kilo (1000), </a:t>
            </a:r>
            <a:r>
              <a:rPr lang="en-US" sz="2800" dirty="0" err="1"/>
              <a:t>Hecto</a:t>
            </a:r>
            <a:r>
              <a:rPr lang="en-US" sz="2800" dirty="0"/>
              <a:t> (100), </a:t>
            </a:r>
            <a:r>
              <a:rPr lang="en-US" sz="2800" dirty="0" err="1"/>
              <a:t>Deca</a:t>
            </a:r>
            <a:r>
              <a:rPr lang="en-US" sz="2800" dirty="0"/>
              <a:t> (10), Unit (1),  </a:t>
            </a:r>
            <a:r>
              <a:rPr lang="en-US" sz="2800" dirty="0" err="1"/>
              <a:t>Deci</a:t>
            </a:r>
            <a:r>
              <a:rPr lang="en-US" sz="2800" dirty="0"/>
              <a:t> (.1) </a:t>
            </a:r>
            <a:r>
              <a:rPr lang="en-US" sz="2800" dirty="0" err="1"/>
              <a:t>Centi</a:t>
            </a:r>
            <a:r>
              <a:rPr lang="en-US" sz="2800" dirty="0"/>
              <a:t> (.01) </a:t>
            </a:r>
            <a:r>
              <a:rPr lang="en-US" sz="2800" dirty="0" err="1"/>
              <a:t>Milli</a:t>
            </a:r>
            <a:r>
              <a:rPr lang="en-US" sz="2800" dirty="0"/>
              <a:t> (.001)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Always start with the biggest unit and count to the right.  Every unit you move adds a zero.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Example - Kilo to </a:t>
            </a:r>
            <a:r>
              <a:rPr lang="en-US" sz="2400" dirty="0" err="1"/>
              <a:t>Centi</a:t>
            </a:r>
            <a:r>
              <a:rPr lang="en-US" sz="2400" dirty="0"/>
              <a:t> (5 moves) 1 km = 100000 cm 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 flipV="1">
            <a:off x="1066800" y="1371600"/>
            <a:ext cx="990600" cy="1371600"/>
          </a:xfrm>
          <a:prstGeom prst="upArrow">
            <a:avLst>
              <a:gd name="adj1" fmla="val 50000"/>
              <a:gd name="adj2" fmla="val 346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 flipV="1">
            <a:off x="4267200" y="1752600"/>
            <a:ext cx="990600" cy="1371600"/>
          </a:xfrm>
          <a:prstGeom prst="upArrow">
            <a:avLst>
              <a:gd name="adj1" fmla="val 50000"/>
              <a:gd name="adj2" fmla="val 346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105400" y="24384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(dk)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5665E-6 C 0.04237 -0.04416 0.08473 -0.08832 0.12553 -0.0867 C 0.16632 -0.08508 0.20365 0.0111 0.24445 0.01041 C 0.28525 0.00972 0.33212 -0.09063 0.36997 -0.09086 C 0.40782 -0.09109 0.43559 0.0111 0.47153 0.00833 C 0.50747 0.00555 0.55539 -0.10982 0.58577 -0.10797 C 0.61615 -0.10612 0.71112 0.00833 0.654 0.01897 C 0.59688 0.0296 0.34914 -0.05271 0.24289 -0.04439 C 0.13664 -0.03606 0.03525 0.05688 0.01598 0.0696 C -0.00329 0.08232 0.09862 0.03168 0.12709 0.03168 C 0.15556 0.03168 0.17674 0.06266 0.18733 0.0696 " pathEditMode="relative" ptsTypes="aaaaaaaaaaA">
                                      <p:cBhvr>
                                        <p:cTn id="34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02312E-6 C -0.02899 -0.02705 -0.05798 -0.0541 -0.09201 -0.05271 C -0.12604 -0.05133 -0.17326 0.0074 -0.20469 0.00856 C -0.23611 0.00971 -0.25833 -0.04786 -0.2809 -0.04647 C -0.30347 -0.04508 -0.38021 0.02775 -0.33976 0.01688 C -0.2993 0.00601 -0.13646 -0.10196 -0.03802 -0.11191 C 0.06042 -0.12185 0.2224 -0.04786 0.25087 -0.04231 C 0.27934 -0.03676 0.16632 -0.07607 0.13333 -0.07815 C 0.10035 -0.08023 0.09011 -0.05295 0.05226 -0.0548 C 0.01458 -0.05664 -0.05677 -0.08971 -0.09358 -0.08878 C -0.13038 -0.08786 -0.1493 -0.06821 -0.16823 -0.04855 " pathEditMode="relative" ptsTypes="aaaaaaaaaaA">
                                      <p:cBhvr>
                                        <p:cTn id="49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4" grpId="1" animBg="1"/>
      <p:bldP spid="10244" grpId="2" animBg="1"/>
      <p:bldP spid="10245" grpId="0" animBg="1"/>
      <p:bldP spid="10245" grpId="1" animBg="1"/>
      <p:bldP spid="102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AutoShape 48"/>
          <p:cNvSpPr>
            <a:spLocks noChangeArrowheads="1"/>
          </p:cNvSpPr>
          <p:nvPr/>
        </p:nvSpPr>
        <p:spPr bwMode="auto">
          <a:xfrm>
            <a:off x="5638800" y="4495800"/>
            <a:ext cx="3505200" cy="17526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Put the CF where</a:t>
            </a:r>
          </a:p>
          <a:p>
            <a:pPr algn="ctr"/>
            <a:r>
              <a:rPr lang="en-US"/>
              <a:t>It will cancel out</a:t>
            </a:r>
          </a:p>
          <a:p>
            <a:pPr algn="ctr"/>
            <a:r>
              <a:rPr lang="en-US"/>
              <a:t>The units you want</a:t>
            </a:r>
          </a:p>
        </p:txBody>
      </p:sp>
      <p:sp>
        <p:nvSpPr>
          <p:cNvPr id="4143" name="AutoShape 47"/>
          <p:cNvSpPr>
            <a:spLocks noChangeArrowheads="1"/>
          </p:cNvSpPr>
          <p:nvPr/>
        </p:nvSpPr>
        <p:spPr bwMode="auto">
          <a:xfrm>
            <a:off x="533400" y="4572000"/>
            <a:ext cx="4267200" cy="16764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Conversion Factors</a:t>
            </a:r>
          </a:p>
          <a:p>
            <a:pPr algn="ctr"/>
            <a:r>
              <a:rPr lang="en-US"/>
              <a:t>can be flipped because</a:t>
            </a:r>
          </a:p>
          <a:p>
            <a:pPr algn="ctr"/>
            <a:r>
              <a:rPr lang="en-US"/>
              <a:t>both sides are equal.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Extra practice</a:t>
            </a: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895600" y="1905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1219200" y="2362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4724400" y="2286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4724400" y="2362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>
            <a:off x="2438400" y="3352800"/>
            <a:ext cx="1588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>
            <a:off x="685800" y="3733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3" name="Line 27"/>
          <p:cNvSpPr>
            <a:spLocks noChangeShapeType="1"/>
          </p:cNvSpPr>
          <p:nvPr/>
        </p:nvSpPr>
        <p:spPr bwMode="auto">
          <a:xfrm>
            <a:off x="3962400" y="3657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4" name="Line 28"/>
          <p:cNvSpPr>
            <a:spLocks noChangeShapeType="1"/>
          </p:cNvSpPr>
          <p:nvPr/>
        </p:nvSpPr>
        <p:spPr bwMode="auto">
          <a:xfrm>
            <a:off x="3962400" y="3810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9" name="Line 33"/>
          <p:cNvSpPr>
            <a:spLocks noChangeShapeType="1"/>
          </p:cNvSpPr>
          <p:nvPr/>
        </p:nvSpPr>
        <p:spPr bwMode="auto">
          <a:xfrm>
            <a:off x="3124200" y="24384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0" name="Line 34"/>
          <p:cNvSpPr>
            <a:spLocks noChangeShapeType="1"/>
          </p:cNvSpPr>
          <p:nvPr/>
        </p:nvSpPr>
        <p:spPr bwMode="auto">
          <a:xfrm>
            <a:off x="1828800" y="20574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5" name="Line 39"/>
          <p:cNvSpPr>
            <a:spLocks noChangeShapeType="1"/>
          </p:cNvSpPr>
          <p:nvPr/>
        </p:nvSpPr>
        <p:spPr bwMode="auto">
          <a:xfrm flipV="1">
            <a:off x="2362200" y="4191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7" name="Line 41"/>
          <p:cNvSpPr>
            <a:spLocks noChangeShapeType="1"/>
          </p:cNvSpPr>
          <p:nvPr/>
        </p:nvSpPr>
        <p:spPr bwMode="auto">
          <a:xfrm flipV="1">
            <a:off x="2362200" y="2133600"/>
            <a:ext cx="6096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8" name="Line 42"/>
          <p:cNvSpPr>
            <a:spLocks noChangeShapeType="1"/>
          </p:cNvSpPr>
          <p:nvPr/>
        </p:nvSpPr>
        <p:spPr bwMode="auto">
          <a:xfrm>
            <a:off x="1219200" y="34290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9" name="Line 43"/>
          <p:cNvSpPr>
            <a:spLocks noChangeShapeType="1"/>
          </p:cNvSpPr>
          <p:nvPr/>
        </p:nvSpPr>
        <p:spPr bwMode="auto">
          <a:xfrm>
            <a:off x="2895600" y="38100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0" name="Line 44"/>
          <p:cNvSpPr>
            <a:spLocks noChangeShapeType="1"/>
          </p:cNvSpPr>
          <p:nvPr/>
        </p:nvSpPr>
        <p:spPr bwMode="auto">
          <a:xfrm flipH="1" flipV="1">
            <a:off x="3810000" y="4191000"/>
            <a:ext cx="2133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2895600" y="19050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 Slices</a:t>
            </a: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2819400" y="22860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Pizza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990600" y="19050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.125 Pizza</a:t>
            </a: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5257800" y="1905000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1.25 Slices</a:t>
            </a:r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>
            <a:off x="609600" y="1447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-How many slices is .125 of a Pizza?</a:t>
            </a:r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457200" y="2667000"/>
            <a:ext cx="7712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-How many Pizzas is 1.25 Slices?</a:t>
            </a:r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381000" y="3276600"/>
            <a:ext cx="243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1.25 Slices</a:t>
            </a:r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2362200" y="32766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Pizza</a:t>
            </a:r>
          </a:p>
        </p:txBody>
      </p:sp>
      <p:sp>
        <p:nvSpPr>
          <p:cNvPr id="4159" name="Text Box 63"/>
          <p:cNvSpPr txBox="1">
            <a:spLocks noChangeArrowheads="1"/>
          </p:cNvSpPr>
          <p:nvPr/>
        </p:nvSpPr>
        <p:spPr bwMode="auto">
          <a:xfrm>
            <a:off x="2362200" y="36576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 Slices</a:t>
            </a:r>
          </a:p>
        </p:txBody>
      </p:sp>
      <p:sp>
        <p:nvSpPr>
          <p:cNvPr id="4161" name="Text Box 65"/>
          <p:cNvSpPr txBox="1">
            <a:spLocks noChangeArrowheads="1"/>
          </p:cNvSpPr>
          <p:nvPr/>
        </p:nvSpPr>
        <p:spPr bwMode="auto">
          <a:xfrm>
            <a:off x="4267200" y="34290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.125 Pizzas</a:t>
            </a:r>
          </a:p>
        </p:txBody>
      </p:sp>
      <p:sp>
        <p:nvSpPr>
          <p:cNvPr id="4162" name="AutoShape 66"/>
          <p:cNvSpPr>
            <a:spLocks noChangeArrowheads="1"/>
          </p:cNvSpPr>
          <p:nvPr/>
        </p:nvSpPr>
        <p:spPr bwMode="auto">
          <a:xfrm>
            <a:off x="5715000" y="228600"/>
            <a:ext cx="3429000" cy="16764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P.S. Multiply by 10</a:t>
            </a:r>
          </a:p>
          <a:p>
            <a:pPr algn="ctr"/>
            <a:r>
              <a:rPr lang="en-US"/>
              <a:t>Move decimal to right</a:t>
            </a:r>
          </a:p>
        </p:txBody>
      </p:sp>
      <p:sp>
        <p:nvSpPr>
          <p:cNvPr id="4163" name="AutoShape 67"/>
          <p:cNvSpPr>
            <a:spLocks noChangeArrowheads="1"/>
          </p:cNvSpPr>
          <p:nvPr/>
        </p:nvSpPr>
        <p:spPr bwMode="auto">
          <a:xfrm>
            <a:off x="5715000" y="2590800"/>
            <a:ext cx="3429000" cy="16764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P.S. Divide by 10</a:t>
            </a:r>
          </a:p>
          <a:p>
            <a:pPr algn="ctr"/>
            <a:r>
              <a:rPr lang="en-US"/>
              <a:t>Move decimal to left</a:t>
            </a:r>
          </a:p>
        </p:txBody>
      </p:sp>
      <p:sp>
        <p:nvSpPr>
          <p:cNvPr id="4164" name="Line 68"/>
          <p:cNvSpPr>
            <a:spLocks noChangeShapeType="1"/>
          </p:cNvSpPr>
          <p:nvPr/>
        </p:nvSpPr>
        <p:spPr bwMode="auto">
          <a:xfrm flipH="1">
            <a:off x="5562600" y="1676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5" name="Line 69"/>
          <p:cNvSpPr>
            <a:spLocks noChangeShapeType="1"/>
          </p:cNvSpPr>
          <p:nvPr/>
        </p:nvSpPr>
        <p:spPr bwMode="auto">
          <a:xfrm flipH="1" flipV="1">
            <a:off x="4495800" y="3886200"/>
            <a:ext cx="1447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5" dur="500"/>
                                        <p:tgtEl>
                                          <p:spTgt spid="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3" grpId="0" animBg="1"/>
      <p:bldP spid="4110" grpId="0" animBg="1"/>
      <p:bldP spid="4111" grpId="0" animBg="1"/>
      <p:bldP spid="4112" grpId="0" animBg="1"/>
      <p:bldP spid="4113" grpId="0" animBg="1"/>
      <p:bldP spid="4118" grpId="0" animBg="1"/>
      <p:bldP spid="4119" grpId="0" animBg="1"/>
      <p:bldP spid="4123" grpId="0" animBg="1"/>
      <p:bldP spid="4124" grpId="0" animBg="1"/>
      <p:bldP spid="4129" grpId="0" animBg="1"/>
      <p:bldP spid="4130" grpId="0" animBg="1"/>
      <p:bldP spid="4135" grpId="0" animBg="1"/>
      <p:bldP spid="4137" grpId="0" animBg="1"/>
      <p:bldP spid="4138" grpId="0" animBg="1"/>
      <p:bldP spid="4139" grpId="0" animBg="1"/>
      <p:bldP spid="4140" grpId="0" animBg="1"/>
      <p:bldP spid="4146" grpId="0"/>
      <p:bldP spid="4147" grpId="0"/>
      <p:bldP spid="4148" grpId="0"/>
      <p:bldP spid="4150" grpId="0"/>
      <p:bldP spid="4155" grpId="0"/>
      <p:bldP spid="4156" grpId="0"/>
      <p:bldP spid="4158" grpId="0"/>
      <p:bldP spid="4159" grpId="0"/>
      <p:bldP spid="4161" grpId="0"/>
      <p:bldP spid="4162" grpId="1" animBg="1"/>
      <p:bldP spid="4163" grpId="1" animBg="1"/>
      <p:bldP spid="4164" grpId="0" animBg="1"/>
      <p:bldP spid="41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Supercool Double Conversions!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What is the density of a solid that has a mass of 4 kg, and a volume of 2 L?</a:t>
            </a:r>
          </a:p>
          <a:p>
            <a:pPr lvl="1">
              <a:lnSpc>
                <a:spcPct val="90000"/>
              </a:lnSpc>
            </a:pPr>
            <a:r>
              <a:rPr lang="en-US"/>
              <a:t>Why convert them individually when you can do it all at once?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81000" y="35814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 = M/V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905000" y="34290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= 4 kg</a:t>
            </a: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3124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572000"/>
            <a:ext cx="2398713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3048000" y="3462338"/>
            <a:ext cx="152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1000 g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124200" y="38862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kg</a:t>
            </a:r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 rot="11490534">
            <a:off x="228600" y="4572000"/>
            <a:ext cx="3810000" cy="1676400"/>
          </a:xfrm>
          <a:prstGeom prst="wedgeRoundRectCallout">
            <a:avLst>
              <a:gd name="adj1" fmla="val -65949"/>
              <a:gd name="adj2" fmla="val 3594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 algn="ctr"/>
            <a:r>
              <a:rPr lang="en-US" sz="2200">
                <a:solidFill>
                  <a:srgbClr val="663300"/>
                </a:solidFill>
              </a:rPr>
              <a:t>Don’t get caught with your pants down.  Remember to put the denominator in the bottom.</a:t>
            </a:r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124200" y="38862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kg</a:t>
            </a:r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3124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3" name="Line 39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7" name="Line 43"/>
          <p:cNvSpPr>
            <a:spLocks noChangeShapeType="1"/>
          </p:cNvSpPr>
          <p:nvPr/>
        </p:nvSpPr>
        <p:spPr bwMode="auto">
          <a:xfrm>
            <a:off x="4267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9" name="Line 45"/>
          <p:cNvSpPr>
            <a:spLocks noChangeShapeType="1"/>
          </p:cNvSpPr>
          <p:nvPr/>
        </p:nvSpPr>
        <p:spPr bwMode="auto">
          <a:xfrm>
            <a:off x="5105400" y="3962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4343400" y="3886200"/>
            <a:ext cx="854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2 L</a:t>
            </a:r>
          </a:p>
        </p:txBody>
      </p:sp>
      <p:sp>
        <p:nvSpPr>
          <p:cNvPr id="6192" name="Line 48"/>
          <p:cNvSpPr>
            <a:spLocks noChangeShapeType="1"/>
          </p:cNvSpPr>
          <p:nvPr/>
        </p:nvSpPr>
        <p:spPr bwMode="auto">
          <a:xfrm>
            <a:off x="51054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5257800" y="3505200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L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5029200" y="38862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1000 mL</a:t>
            </a:r>
          </a:p>
        </p:txBody>
      </p:sp>
      <p:sp>
        <p:nvSpPr>
          <p:cNvPr id="6195" name="Line 51"/>
          <p:cNvSpPr>
            <a:spLocks noChangeShapeType="1"/>
          </p:cNvSpPr>
          <p:nvPr/>
        </p:nvSpPr>
        <p:spPr bwMode="auto">
          <a:xfrm>
            <a:off x="6553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6" name="Line 52"/>
          <p:cNvSpPr>
            <a:spLocks noChangeShapeType="1"/>
          </p:cNvSpPr>
          <p:nvPr/>
        </p:nvSpPr>
        <p:spPr bwMode="auto">
          <a:xfrm>
            <a:off x="3886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8" name="Line 54"/>
          <p:cNvSpPr>
            <a:spLocks noChangeShapeType="1"/>
          </p:cNvSpPr>
          <p:nvPr/>
        </p:nvSpPr>
        <p:spPr bwMode="auto">
          <a:xfrm>
            <a:off x="6629400" y="3886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9" name="Line 55"/>
          <p:cNvSpPr>
            <a:spLocks noChangeShapeType="1"/>
          </p:cNvSpPr>
          <p:nvPr/>
        </p:nvSpPr>
        <p:spPr bwMode="auto">
          <a:xfrm>
            <a:off x="6629400" y="3962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1" name="Line 57"/>
          <p:cNvSpPr>
            <a:spLocks noChangeShapeType="1"/>
          </p:cNvSpPr>
          <p:nvPr/>
        </p:nvSpPr>
        <p:spPr bwMode="auto">
          <a:xfrm>
            <a:off x="2590800" y="34290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2" name="Line 58"/>
          <p:cNvSpPr>
            <a:spLocks noChangeShapeType="1"/>
          </p:cNvSpPr>
          <p:nvPr/>
        </p:nvSpPr>
        <p:spPr bwMode="auto">
          <a:xfrm>
            <a:off x="3429000" y="4038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7" name="Line 63"/>
          <p:cNvSpPr>
            <a:spLocks noChangeShapeType="1"/>
          </p:cNvSpPr>
          <p:nvPr/>
        </p:nvSpPr>
        <p:spPr bwMode="auto">
          <a:xfrm flipH="1" flipV="1">
            <a:off x="4648200" y="40386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9" name="Line 65"/>
          <p:cNvSpPr>
            <a:spLocks noChangeShapeType="1"/>
          </p:cNvSpPr>
          <p:nvPr/>
        </p:nvSpPr>
        <p:spPr bwMode="auto">
          <a:xfrm>
            <a:off x="5562600" y="35814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0" name="Line 66"/>
          <p:cNvSpPr>
            <a:spLocks noChangeShapeType="1"/>
          </p:cNvSpPr>
          <p:nvPr/>
        </p:nvSpPr>
        <p:spPr bwMode="auto">
          <a:xfrm>
            <a:off x="3124200" y="35052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1" name="Line 67"/>
          <p:cNvSpPr>
            <a:spLocks noChangeShapeType="1"/>
          </p:cNvSpPr>
          <p:nvPr/>
        </p:nvSpPr>
        <p:spPr bwMode="auto">
          <a:xfrm>
            <a:off x="5181600" y="39624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2" name="Line 68"/>
          <p:cNvSpPr>
            <a:spLocks noChangeShapeType="1"/>
          </p:cNvSpPr>
          <p:nvPr/>
        </p:nvSpPr>
        <p:spPr bwMode="auto">
          <a:xfrm>
            <a:off x="7010400" y="3886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3" name="Text Box 69"/>
          <p:cNvSpPr txBox="1">
            <a:spLocks noChangeArrowheads="1"/>
          </p:cNvSpPr>
          <p:nvPr/>
        </p:nvSpPr>
        <p:spPr bwMode="auto">
          <a:xfrm>
            <a:off x="7162800" y="34290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 g</a:t>
            </a:r>
          </a:p>
        </p:txBody>
      </p:sp>
      <p:sp>
        <p:nvSpPr>
          <p:cNvPr id="6214" name="Text Box 70"/>
          <p:cNvSpPr txBox="1">
            <a:spLocks noChangeArrowheads="1"/>
          </p:cNvSpPr>
          <p:nvPr/>
        </p:nvSpPr>
        <p:spPr bwMode="auto">
          <a:xfrm>
            <a:off x="7162800" y="3795713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ml</a:t>
            </a:r>
          </a:p>
        </p:txBody>
      </p:sp>
      <p:sp>
        <p:nvSpPr>
          <p:cNvPr id="6215" name="Line 71"/>
          <p:cNvSpPr>
            <a:spLocks noChangeShapeType="1"/>
          </p:cNvSpPr>
          <p:nvPr/>
        </p:nvSpPr>
        <p:spPr bwMode="auto">
          <a:xfrm>
            <a:off x="8001000" y="3886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6" name="Line 72"/>
          <p:cNvSpPr>
            <a:spLocks noChangeShapeType="1"/>
          </p:cNvSpPr>
          <p:nvPr/>
        </p:nvSpPr>
        <p:spPr bwMode="auto">
          <a:xfrm>
            <a:off x="8001000" y="3962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9" name="Text Box 75"/>
          <p:cNvSpPr txBox="1">
            <a:spLocks noChangeArrowheads="1"/>
          </p:cNvSpPr>
          <p:nvPr/>
        </p:nvSpPr>
        <p:spPr bwMode="auto">
          <a:xfrm>
            <a:off x="8229600" y="3429000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g</a:t>
            </a:r>
          </a:p>
        </p:txBody>
      </p:sp>
      <p:sp>
        <p:nvSpPr>
          <p:cNvPr id="6220" name="Line 76"/>
          <p:cNvSpPr>
            <a:spLocks noChangeShapeType="1"/>
          </p:cNvSpPr>
          <p:nvPr/>
        </p:nvSpPr>
        <p:spPr bwMode="auto">
          <a:xfrm>
            <a:off x="8305800" y="3886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22" name="Text Box 78"/>
          <p:cNvSpPr txBox="1">
            <a:spLocks noChangeArrowheads="1"/>
          </p:cNvSpPr>
          <p:nvPr/>
        </p:nvSpPr>
        <p:spPr bwMode="auto">
          <a:xfrm>
            <a:off x="8001000" y="38100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6" dur="5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5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500"/>
                                        <p:tgtEl>
                                          <p:spTgt spid="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0" dur="500"/>
                                        <p:tgtEl>
                                          <p:spTgt spid="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3" dur="500"/>
                                        <p:tgtEl>
                                          <p:spTgt spid="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500"/>
                                        <p:tgtEl>
                                          <p:spTgt spid="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6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4" dur="500"/>
                                        <p:tgtEl>
                                          <p:spTgt spid="6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500"/>
                                        <p:tgtEl>
                                          <p:spTgt spid="6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2" dur="500"/>
                                        <p:tgtEl>
                                          <p:spTgt spid="6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5" dur="500"/>
                                        <p:tgtEl>
                                          <p:spTgt spid="6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8" dur="500"/>
                                        <p:tgtEl>
                                          <p:spTgt spid="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1" dur="500"/>
                                        <p:tgtEl>
                                          <p:spTgt spid="6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6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9" dur="500"/>
                                        <p:tgtEl>
                                          <p:spTgt spid="6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2" dur="500"/>
                                        <p:tgtEl>
                                          <p:spTgt spid="6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5" dur="500"/>
                                        <p:tgtEl>
                                          <p:spTgt spid="6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8" dur="500"/>
                                        <p:tgtEl>
                                          <p:spTgt spid="6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1" dur="500"/>
                                        <p:tgtEl>
                                          <p:spTgt spid="6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4" grpId="0" animBg="1"/>
      <p:bldP spid="6155" grpId="0" animBg="1"/>
      <p:bldP spid="6155" grpId="1" animBg="1"/>
      <p:bldP spid="6159" grpId="0" animBg="1"/>
      <p:bldP spid="6169" grpId="0"/>
      <p:bldP spid="6170" grpId="0"/>
      <p:bldP spid="6174" grpId="0" animBg="1"/>
      <p:bldP spid="6176" grpId="0" animBg="1"/>
      <p:bldP spid="6177" grpId="0" animBg="1"/>
      <p:bldP spid="6178" grpId="0"/>
      <p:bldP spid="6179" grpId="0" animBg="1"/>
      <p:bldP spid="6180" grpId="0" animBg="1"/>
      <p:bldP spid="6181" grpId="0" animBg="1"/>
      <p:bldP spid="6181" grpId="1" animBg="1"/>
      <p:bldP spid="6182" grpId="0" animBg="1"/>
      <p:bldP spid="6183" grpId="0" animBg="1"/>
      <p:bldP spid="6187" grpId="0" animBg="1"/>
      <p:bldP spid="6187" grpId="1" animBg="1"/>
      <p:bldP spid="6189" grpId="0" animBg="1"/>
      <p:bldP spid="6190" grpId="0"/>
      <p:bldP spid="6192" grpId="0" animBg="1"/>
      <p:bldP spid="6193" grpId="0"/>
      <p:bldP spid="6194" grpId="0"/>
      <p:bldP spid="6195" grpId="0" animBg="1"/>
      <p:bldP spid="6196" grpId="0" animBg="1"/>
      <p:bldP spid="6196" grpId="1" animBg="1"/>
      <p:bldP spid="6198" grpId="0" animBg="1"/>
      <p:bldP spid="6199" grpId="0" animBg="1"/>
      <p:bldP spid="6201" grpId="0" animBg="1"/>
      <p:bldP spid="6202" grpId="0" animBg="1"/>
      <p:bldP spid="6207" grpId="0" animBg="1"/>
      <p:bldP spid="6209" grpId="0" animBg="1"/>
      <p:bldP spid="6210" grpId="0" animBg="1"/>
      <p:bldP spid="6211" grpId="0" animBg="1"/>
      <p:bldP spid="6212" grpId="0" animBg="1"/>
      <p:bldP spid="6213" grpId="0"/>
      <p:bldP spid="6214" grpId="0"/>
      <p:bldP spid="6215" grpId="0" animBg="1"/>
      <p:bldP spid="6216" grpId="0" animBg="1"/>
      <p:bldP spid="6219" grpId="0"/>
      <p:bldP spid="6220" grpId="0" animBg="1"/>
      <p:bldP spid="6220" grpId="1" animBg="1"/>
      <p:bldP spid="6222" grpId="0"/>
      <p:bldP spid="6222" grpId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12053</TotalTime>
  <Words>421</Words>
  <Application>Microsoft Office PowerPoint</Application>
  <PresentationFormat>On-screen Show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Dimensional Analysis</vt:lpstr>
      <vt:lpstr>Important things to know</vt:lpstr>
      <vt:lpstr>Making a Conversion Factor (CF)</vt:lpstr>
      <vt:lpstr>Extra practice</vt:lpstr>
      <vt:lpstr>Supercool Double Conversions!</vt:lpstr>
    </vt:vector>
  </TitlesOfParts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Dimensional Analysis</dc:title>
  <dc:creator>Internal User</dc:creator>
  <cp:lastModifiedBy>Internal User</cp:lastModifiedBy>
  <cp:revision>18</cp:revision>
  <dcterms:created xsi:type="dcterms:W3CDTF">2007-09-06T15:43:43Z</dcterms:created>
  <dcterms:modified xsi:type="dcterms:W3CDTF">2010-10-06T17:02:37Z</dcterms:modified>
</cp:coreProperties>
</file>